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</p:sldIdLst>
  <p:sldSz cx="9144000" cy="6858000" type="screen4x3"/>
  <p:notesSz cx="6735763" cy="9866313"/>
  <p:custDataLst>
    <p:tags r:id="rId22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žica Horva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Objects="1">
      <p:cViewPr>
        <p:scale>
          <a:sx n="80" d="100"/>
          <a:sy n="80" d="100"/>
        </p:scale>
        <p:origin x="-1032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-2952" y="-91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/>
              <a:t>Program pomoći Europske unije u RH – Pregled stanja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4CC55A-9915-4B00-B653-2C089ACD9DB9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30A07-4FF2-4635-AAEA-FA1999F86A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7652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/>
              <a:t>Program pomoći Europske unije u RH – Pregled stanja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07A1-F38B-469C-9C5F-D0C748BB4026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4" rIns="90768" bIns="45384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68" tIns="45384" rIns="90768" bIns="4538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54B8C9-D45B-4850-8A73-79B6DDEBA9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1312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8F266-1175-4741-B8C7-7ACAFD1B4608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r-HR">
              <a:cs typeface="Arial" charset="0"/>
            </a:endParaRPr>
          </a:p>
        </p:txBody>
      </p:sp>
      <p:sp>
        <p:nvSpPr>
          <p:cNvPr id="111620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11621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31075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3107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31077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2225A-2B07-44A5-9C76-BA61C663FB0D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3312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3312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33125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BA4B4-2242-4C1E-8912-11EC2A967C91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37219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3722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37221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7097C2-F565-40A6-B027-3419D00F37AC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39267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39268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39269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9CA424-0913-450D-BA8C-D444CE23735E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41315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4131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41317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3DDA6-6C0E-426F-A402-CC4204AA13D4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13667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13668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13669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ACE6C-C5FF-47A2-AFF6-9FB3EE99D4F4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15715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1571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15717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19765-2B52-4CEF-B83C-096E49136952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1776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1776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17765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57763E-E96C-40AA-936B-C03E0899FB70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20835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2083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20837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CE71C-65AA-4DAF-B741-539D28C23183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2288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2288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22885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8F4620-64D2-4A05-859B-E800BF655181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24931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24932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24933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73B6FB-23A3-4B69-AC0C-88FEAAA6E37D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26979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2698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26981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3CC83D-8F5E-45BB-9AC1-E3F91FF1D164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29027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29028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29029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76E8F-C5D6-47ED-9DE8-5B07F68CD9C3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A4F7-93D2-4D1E-94B4-18B69A2385AF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BCA0-2B0D-4097-A496-990687A2D3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E0DC-09A0-405E-BC65-0A0E91D4DDFD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989C-F879-4620-9256-477F4BDD30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9C6F-0AFA-4DC8-8F81-8AA3B7B394F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E548-8DDB-45F1-859F-BF4218DBB9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3"/>
            <a:ext cx="7773293" cy="1470049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3" cy="1752451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9" y="1600647"/>
            <a:ext cx="8228707" cy="4525119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8" y="4406806"/>
            <a:ext cx="7772177" cy="1361777"/>
          </a:xfrm>
          <a:prstGeom prst="rect">
            <a:avLst/>
          </a:prstGeom>
        </p:spPr>
        <p:txBody>
          <a:bodyPr vert="horz" lIns="67355" tIns="33677" rIns="67355" bIns="33677" anchor="t"/>
          <a:lstStyle>
            <a:lvl1pPr algn="l">
              <a:defRPr sz="29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8" y="2906613"/>
            <a:ext cx="7772177" cy="1500188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9" y="1600647"/>
            <a:ext cx="4060775" cy="4525119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82" y="1600647"/>
            <a:ext cx="4060775" cy="4525119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9" y="1534791"/>
            <a:ext cx="4039567" cy="639589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9" y="2174382"/>
            <a:ext cx="4039567" cy="3951387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7" y="1534791"/>
            <a:ext cx="4041799" cy="639589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7" y="2174382"/>
            <a:ext cx="4041799" cy="3951387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8"/>
            <a:ext cx="3008189" cy="1161975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algn="l">
              <a:defRPr sz="15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/>
          <p:nvPr userDrawn="1"/>
        </p:nvSpPr>
        <p:spPr>
          <a:xfrm rot="16200000">
            <a:off x="-536575" y="6096000"/>
            <a:ext cx="129063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tx2"/>
                </a:solidFill>
                <a:latin typeface="+mn-lt"/>
                <a:cs typeface="+mn-cs"/>
              </a:rPr>
              <a:t>www.mrrfeu.hr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9075" y="1844675"/>
            <a:ext cx="892492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0832" y="116632"/>
            <a:ext cx="8229600" cy="7060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6D14-5018-436D-9D97-6C4A696791D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ABAB-6968-4031-B05F-3416B2EC96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9"/>
            <a:ext cx="5486178" cy="567035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algn="l">
              <a:defRPr sz="15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8" cy="4114354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8" cy="804788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1600647"/>
            <a:ext cx="8228707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6" y="274588"/>
            <a:ext cx="2057177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FDAA-CA5B-4AF8-B424-E991AF36EC6D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BCD8-77A3-42D8-B7DB-996389C403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A16A-1CA4-4D6E-A270-20AB52432F9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D00F-639C-4B13-9CF1-BF3C84CA9F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3813-1DE8-42D9-98CF-66A2D9263521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DF6F-30B0-4F10-87AE-BEE4122F9F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08D1-F8AF-457E-AEB0-5006A58AD5AB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B877-82B7-47C8-9681-10640D578A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267B-E173-43E4-8A7E-2EDE0B475394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E38A-224F-4407-BB6E-A9EF8C0BDA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DF03-237F-42D5-BFC5-65CA85BF8260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FDBE-832A-4596-BD6E-4CE7F6C289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08C3-63BF-452F-ADC8-11C119EB31BB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4B6E-357E-49F9-8555-F8ACA7132C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B5A2D-2B4E-4B0F-A310-E53D3A88BF66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EC3B39-411C-4955-BA06-653463FA34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18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 t="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405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81075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30810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3671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96373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30128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38059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74833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31160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00" y="5060950"/>
            <a:ext cx="8893175" cy="218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Program pripreme i provedbe razvojnih projekata prihvatljivih za financiranje iz fondova  Europske unije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Venko </a:t>
            </a:r>
            <a:r>
              <a:rPr lang="hr-HR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Ćurlin</a:t>
            </a:r>
            <a:r>
              <a:rPr lang="hr-H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, pomoćnik ministra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.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88" y="71438"/>
            <a:ext cx="90074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Ministarstvo regionalnoga razvoja i fondova Europske unije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678973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4. potprogram </a:t>
            </a: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 </a:t>
            </a:r>
            <a:r>
              <a:rPr lang="pl-PL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Priprema nacionalnih strateških </a:t>
            </a:r>
            <a:r>
              <a:rPr lang="pl-PL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projekata</a:t>
            </a:r>
            <a:endParaRPr lang="hr-HR" sz="26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vi-VN" sz="2800" b="1" u="sng" dirty="0">
                <a:latin typeface="Calibri" pitchFamily="34" charset="0"/>
                <a:cs typeface="Calibri" pitchFamily="34" charset="0"/>
              </a:rPr>
              <a:t>Cilj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800" dirty="0" smtClean="0">
                <a:cs typeface="Calibri" pitchFamily="34" charset="0"/>
              </a:rPr>
              <a:t>P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omoć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jedinicama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loka</a:t>
            </a:r>
            <a:r>
              <a:rPr lang="hr-HR" sz="2800" dirty="0" smtClean="0">
                <a:cs typeface="Calibri" pitchFamily="34" charset="0"/>
              </a:rPr>
              <a:t>l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ne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i područne (regionalne) samouprave u njihovim obvezama vezanim uz izradu ili izmjenu dokumentacije potrebne za pripremu nacionalnih strateških projekata.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u="sng" dirty="0" smtClean="0">
                <a:cs typeface="Calibri" pitchFamily="34" charset="0"/>
              </a:rPr>
              <a:t>Prihvatljivi </a:t>
            </a:r>
            <a:r>
              <a:rPr lang="hr-HR" sz="2800" b="1" u="sng" dirty="0">
                <a:cs typeface="Calibri" pitchFamily="34" charset="0"/>
              </a:rPr>
              <a:t>projekti</a:t>
            </a:r>
            <a:r>
              <a:rPr lang="hr-HR" sz="2800" dirty="0">
                <a:cs typeface="Calibri" pitchFamily="34" charset="0"/>
              </a:rPr>
              <a:t>: </a:t>
            </a:r>
            <a:r>
              <a:rPr lang="hr-HR" sz="2800" dirty="0" smtClean="0">
                <a:cs typeface="Calibri" pitchFamily="34" charset="0"/>
              </a:rPr>
              <a:t>Izrada </a:t>
            </a:r>
            <a:r>
              <a:rPr lang="hr-HR" sz="2800" dirty="0">
                <a:cs typeface="Calibri" pitchFamily="34" charset="0"/>
              </a:rPr>
              <a:t>ili izmjena dokumentacije iz nadležnosti jedinica lokalne i područne (regionalne) samouprave potrebna u svrhu pripreme nacionalnih strateških projekata financiranih kroz fondove Europske unije (prostorno-planska dokumentacija i sl.).</a:t>
            </a:r>
          </a:p>
          <a:p>
            <a:pPr eaLnBrk="1" hangingPunct="1">
              <a:defRPr/>
            </a:pPr>
            <a:endParaRPr lang="hr-HR" sz="2800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u="sng" dirty="0" smtClean="0">
                <a:cs typeface="Calibri" pitchFamily="34" charset="0"/>
              </a:rPr>
              <a:t>Oblik potpore</a:t>
            </a:r>
            <a:r>
              <a:rPr lang="hr-HR" sz="2800" dirty="0">
                <a:cs typeface="Calibri" pitchFamily="34" charset="0"/>
              </a:rPr>
              <a:t>: </a:t>
            </a:r>
            <a:endParaRPr lang="hr-HR" sz="2800" dirty="0" smtClean="0"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hr-HR" sz="2700" dirty="0">
                <a:cs typeface="Calibri" pitchFamily="34" charset="0"/>
              </a:rPr>
              <a:t>dodjela bespovratne pomoći jedinicama lokalne i područne (regionalne) samouprave za troškove izrade ili izmjene potrebne </a:t>
            </a:r>
            <a:r>
              <a:rPr lang="hr-HR" sz="2700" dirty="0" smtClean="0">
                <a:cs typeface="Calibri" pitchFamily="34" charset="0"/>
              </a:rPr>
              <a:t>dokumentacije;</a:t>
            </a:r>
            <a:endParaRPr lang="hr-HR" sz="2700" dirty="0"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hr-HR" dirty="0">
                <a:cs typeface="Calibri" pitchFamily="34" charset="0"/>
              </a:rPr>
              <a:t>d</a:t>
            </a:r>
            <a:r>
              <a:rPr lang="hr-HR" dirty="0" smtClean="0">
                <a:cs typeface="Calibri" pitchFamily="34" charset="0"/>
              </a:rPr>
              <a:t>odjela se provodi u </a:t>
            </a:r>
            <a:r>
              <a:rPr lang="hr-HR" dirty="0">
                <a:cs typeface="Calibri" pitchFamily="34" charset="0"/>
              </a:rPr>
              <a:t>konzultacijama s nositeljem pripreme nacionalnog strateškog </a:t>
            </a:r>
            <a:r>
              <a:rPr lang="hr-HR" dirty="0" smtClean="0">
                <a:cs typeface="Calibri" pitchFamily="34" charset="0"/>
              </a:rPr>
              <a:t>projekta.</a:t>
            </a:r>
            <a:endParaRPr lang="hr-HR" dirty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dirty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sz="2400" dirty="0" smtClean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sz="2400" b="1" u="sng" dirty="0">
              <a:cs typeface="Calibri" pitchFamily="34" charset="0"/>
            </a:endParaRPr>
          </a:p>
          <a:p>
            <a:pPr eaLnBrk="1" hangingPunct="1">
              <a:defRPr/>
            </a:pPr>
            <a:endParaRPr lang="hr-HR" sz="2800" dirty="0">
              <a:cs typeface="Calibri" pitchFamily="34" charset="0"/>
            </a:endParaRPr>
          </a:p>
          <a:p>
            <a:pPr eaLnBrk="1" hangingPunct="1">
              <a:defRPr/>
            </a:pPr>
            <a:endParaRPr lang="hr-HR" sz="2800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866298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5. potprogram </a:t>
            </a:r>
            <a:r>
              <a:rPr lang="hr-HR" sz="2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 </a:t>
            </a:r>
            <a:r>
              <a:rPr lang="pl-PL" sz="2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Jačanje ljudskih potencijala na lokalnoj i </a:t>
            </a:r>
            <a:r>
              <a:rPr lang="pl-PL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područnoj  </a:t>
            </a:r>
            <a:r>
              <a:rPr lang="pl-PL" sz="2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(regionalnoj) razini za učinkovitu pripremu i </a:t>
            </a:r>
            <a:r>
              <a:rPr lang="pl-PL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korištenje </a:t>
            </a:r>
            <a:r>
              <a:rPr lang="pl-PL" sz="2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fondova EU</a:t>
            </a:r>
            <a:endParaRPr lang="hr-HR" sz="24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0403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vi-VN" sz="1900" b="1" u="sng" dirty="0">
                <a:latin typeface="Calibri" pitchFamily="34" charset="0"/>
                <a:cs typeface="Calibri" pitchFamily="34" charset="0"/>
              </a:rPr>
              <a:t>Cilj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1900" dirty="0" smtClean="0">
                <a:cs typeface="Calibri" pitchFamily="34" charset="0"/>
              </a:rPr>
              <a:t>Jačanje ljudskih potencijala u upravnim tijelima lokalne i područne (regionalne) samouprave i agencijama za bolju pripremu i provedbu razvojnih projekata prihvatljivih za financiranje iz </a:t>
            </a:r>
            <a:r>
              <a:rPr lang="hr-HR" sz="1900" dirty="0" err="1" smtClean="0">
                <a:cs typeface="Calibri" pitchFamily="34" charset="0"/>
              </a:rPr>
              <a:t>pretpristupnih</a:t>
            </a:r>
            <a:r>
              <a:rPr lang="hr-HR" sz="1900" dirty="0" smtClean="0">
                <a:cs typeface="Calibri" pitchFamily="34" charset="0"/>
              </a:rPr>
              <a:t> fondova Europske unije te strukturnih i Kohezijskog fonda.</a:t>
            </a:r>
            <a:endParaRPr lang="vi-VN" sz="19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1900" b="1" u="sng" dirty="0" smtClean="0">
                <a:cs typeface="Calibri" pitchFamily="34" charset="0"/>
              </a:rPr>
              <a:t>Prihvatljivi </a:t>
            </a:r>
            <a:r>
              <a:rPr lang="hr-HR" sz="1900" b="1" u="sng" dirty="0">
                <a:cs typeface="Calibri" pitchFamily="34" charset="0"/>
              </a:rPr>
              <a:t>projekti</a:t>
            </a:r>
            <a:r>
              <a:rPr lang="hr-HR" sz="1900" dirty="0">
                <a:cs typeface="Calibri" pitchFamily="34" charset="0"/>
              </a:rPr>
              <a:t>: </a:t>
            </a:r>
            <a:r>
              <a:rPr lang="hr-HR" sz="1900" dirty="0" smtClean="0">
                <a:cs typeface="Calibri" pitchFamily="34" charset="0"/>
              </a:rPr>
              <a:t>Edukativne aktivnosti odnosno stjecanje specifičnih znanja vezanih za pripremu i provedbu projekata financiranih iz fondova Europske unije: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hr-HR" sz="1800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1900" b="1" u="sng" dirty="0" smtClean="0">
                <a:cs typeface="Calibri" pitchFamily="34" charset="0"/>
              </a:rPr>
              <a:t>Oblik potpore</a:t>
            </a:r>
            <a:r>
              <a:rPr lang="hr-HR" sz="1900" dirty="0">
                <a:cs typeface="Calibri" pitchFamily="34" charset="0"/>
              </a:rPr>
              <a:t>: </a:t>
            </a:r>
            <a:r>
              <a:rPr lang="hr-HR" sz="1900" dirty="0" smtClean="0">
                <a:cs typeface="Calibri" pitchFamily="34" charset="0"/>
              </a:rPr>
              <a:t> Dodjela </a:t>
            </a:r>
            <a:r>
              <a:rPr lang="hr-HR" sz="1900" dirty="0">
                <a:cs typeface="Calibri" pitchFamily="34" charset="0"/>
              </a:rPr>
              <a:t>bespovratne pomoći jedinicama lokalne i područne (regionalne) samouprave za financiranje </a:t>
            </a:r>
            <a:r>
              <a:rPr lang="hr-HR" sz="1900" b="1" dirty="0">
                <a:cs typeface="Calibri" pitchFamily="34" charset="0"/>
              </a:rPr>
              <a:t>edukativnih aktivnosti vezanih uz pripremu i provedbu projekata </a:t>
            </a:r>
            <a:r>
              <a:rPr lang="hr-HR" sz="1900" dirty="0">
                <a:cs typeface="Calibri" pitchFamily="34" charset="0"/>
              </a:rPr>
              <a:t>financiranih iz fondova Europske </a:t>
            </a:r>
            <a:r>
              <a:rPr lang="hr-HR" sz="1900" dirty="0" smtClean="0">
                <a:cs typeface="Calibri" pitchFamily="34" charset="0"/>
              </a:rPr>
              <a:t>unije.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sz="1900" dirty="0">
              <a:cs typeface="Calibri" pitchFamily="34" charset="0"/>
            </a:endParaRPr>
          </a:p>
          <a:p>
            <a:pPr eaLnBrk="1" hangingPunct="1">
              <a:defRPr/>
            </a:pPr>
            <a:endParaRPr lang="hr-HR" sz="1800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2250" y="115888"/>
            <a:ext cx="6862763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Izdvojene aktivnosti provedene u 2012. godini</a:t>
            </a:r>
            <a:endParaRPr lang="hr-HR" sz="26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196975"/>
            <a:ext cx="8280400" cy="52562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hr-HR" sz="2000" b="1" u="sng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hr-HR" sz="2000" b="1" u="sng" dirty="0" smtClean="0">
                <a:solidFill>
                  <a:srgbClr val="000000"/>
                </a:solidFill>
              </a:rPr>
              <a:t>Priprema </a:t>
            </a:r>
            <a:r>
              <a:rPr lang="hr-HR" sz="2000" b="1" u="sng" dirty="0">
                <a:solidFill>
                  <a:srgbClr val="000000"/>
                </a:solidFill>
              </a:rPr>
              <a:t>regionalnih razvojnih </a:t>
            </a:r>
            <a:r>
              <a:rPr lang="hr-HR" sz="2000" b="1" u="sng" dirty="0" smtClean="0">
                <a:solidFill>
                  <a:srgbClr val="000000"/>
                </a:solidFill>
              </a:rPr>
              <a:t>projekata</a:t>
            </a:r>
            <a:r>
              <a:rPr lang="hr-HR" sz="2000" dirty="0" smtClean="0">
                <a:solidFill>
                  <a:srgbClr val="000000"/>
                </a:solidFill>
              </a:rPr>
              <a:t>  - </a:t>
            </a:r>
            <a:r>
              <a:rPr lang="hr-HR" sz="2000" dirty="0" smtClean="0">
                <a:cs typeface="Calibri" pitchFamily="34" charset="0"/>
              </a:rPr>
              <a:t>1</a:t>
            </a:r>
            <a:r>
              <a:rPr lang="hr-HR" sz="2000" dirty="0">
                <a:cs typeface="Calibri" pitchFamily="34" charset="0"/>
              </a:rPr>
              <a:t>. </a:t>
            </a:r>
            <a:r>
              <a:rPr lang="hr-HR" sz="2000" dirty="0" smtClean="0">
                <a:cs typeface="Calibri" pitchFamily="34" charset="0"/>
              </a:rPr>
              <a:t>potprogram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sz="2000" dirty="0" smtClean="0">
              <a:solidFill>
                <a:srgbClr val="000000"/>
              </a:solidFill>
            </a:endParaRP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hr-HR" sz="1800" dirty="0">
                <a:solidFill>
                  <a:srgbClr val="000000"/>
                </a:solidFill>
              </a:rPr>
              <a:t>Odabrana 32 </a:t>
            </a:r>
            <a:r>
              <a:rPr lang="hr-HR" sz="1800" dirty="0" smtClean="0">
                <a:solidFill>
                  <a:srgbClr val="000000"/>
                </a:solidFill>
              </a:rPr>
              <a:t>projekta </a:t>
            </a:r>
            <a:r>
              <a:rPr lang="hr-HR" sz="1800" dirty="0">
                <a:solidFill>
                  <a:srgbClr val="000000"/>
                </a:solidFill>
              </a:rPr>
              <a:t>iz Središnje </a:t>
            </a:r>
            <a:r>
              <a:rPr lang="hr-HR" sz="1800" dirty="0" smtClean="0">
                <a:solidFill>
                  <a:srgbClr val="000000"/>
                </a:solidFill>
              </a:rPr>
              <a:t>elektroničke </a:t>
            </a:r>
            <a:r>
              <a:rPr lang="hr-HR" sz="1800" dirty="0">
                <a:solidFill>
                  <a:srgbClr val="000000"/>
                </a:solidFill>
              </a:rPr>
              <a:t>baze razvojnih projekata </a:t>
            </a:r>
            <a:r>
              <a:rPr lang="hr-HR" sz="1800" dirty="0" smtClean="0">
                <a:solidFill>
                  <a:srgbClr val="000000"/>
                </a:solidFill>
                <a:sym typeface="Wingdings"/>
              </a:rPr>
              <a:t></a:t>
            </a:r>
            <a:r>
              <a:rPr lang="hr-HR" sz="1800" dirty="0" smtClean="0">
                <a:solidFill>
                  <a:srgbClr val="000000"/>
                </a:solidFill>
              </a:rPr>
              <a:t>projekti svih županija u Republici Hrvatskoj;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hr-HR" sz="1800" dirty="0" smtClean="0">
                <a:solidFill>
                  <a:srgbClr val="000000"/>
                </a:solidFill>
              </a:rPr>
              <a:t>Sklopljeni Sporazumi o dodjeli tehničke pomoći 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hr-HR" sz="1800" dirty="0" smtClean="0">
                <a:solidFill>
                  <a:srgbClr val="000000"/>
                </a:solidFill>
              </a:rPr>
              <a:t>Temeljem ugovora pružena pomoć u razradi investicijskog ciklusa </a:t>
            </a:r>
          </a:p>
          <a:p>
            <a:pPr marL="857250" lvl="2" indent="0" eaLnBrk="1" hangingPunct="1">
              <a:buFont typeface="Arial" charset="0"/>
              <a:buNone/>
              <a:defRPr/>
            </a:pPr>
            <a:r>
              <a:rPr lang="hr-HR" sz="1400" dirty="0" smtClean="0">
                <a:solidFill>
                  <a:srgbClr val="000000"/>
                </a:solidFill>
                <a:sym typeface="Wingdings"/>
              </a:rPr>
              <a:t> procijenjena vrijednost infrastrukturnih investicija</a:t>
            </a:r>
            <a:r>
              <a:rPr lang="hr-HR" sz="1400" dirty="0" smtClean="0">
                <a:solidFill>
                  <a:srgbClr val="000000"/>
                </a:solidFill>
              </a:rPr>
              <a:t> za 28 projekta 4,3 milijarde HRK; procijenjena vrijednost izrade tehničke dokumentacije gotovo 160 milijuna HRK; vrijednost ugovorene tehničke pomoći 1,02 milijuna HRK; 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hr-HR" sz="1800" dirty="0" smtClean="0">
                <a:solidFill>
                  <a:srgbClr val="000000"/>
                </a:solidFill>
              </a:rPr>
              <a:t>U tijeku odabir stručnjaka za razradu projekta;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hr-HR" sz="1800" dirty="0" smtClean="0">
                <a:solidFill>
                  <a:srgbClr val="000000"/>
                </a:solidFill>
              </a:rPr>
              <a:t>Izdvojena dva projekta izgledna po stupnju spremnosti za prijavu u okviru 3. poziva u okviru IPA IIIC OPRK  -  zaseban postupak javne nabave; odabrani pružatelji  tehničke pomoći i započela provedba 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hr-HR" sz="1800" dirty="0" smtClean="0">
                <a:solidFill>
                  <a:srgbClr val="000000"/>
                </a:solidFill>
              </a:rPr>
              <a:t>Najspremniji projekti uključuju se u liste potencijalnih projekata za financiranje kroz postojeće i buduće Operativne programe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endParaRPr lang="hr-HR" sz="18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hr-HR" sz="1800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b="1" u="sng" smtClean="0">
                <a:solidFill>
                  <a:srgbClr val="000000"/>
                </a:solidFill>
              </a:rPr>
              <a:t>2. potprogram - Priprema lokalnih razvojnih projekata na potpomognutim područjima</a:t>
            </a:r>
            <a:r>
              <a:rPr lang="hr-HR" sz="2000" smtClean="0">
                <a:solidFill>
                  <a:srgbClr val="000000"/>
                </a:solidFill>
              </a:rPr>
              <a:t> 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2200" smtClean="0">
                <a:solidFill>
                  <a:srgbClr val="000000"/>
                </a:solidFill>
              </a:rPr>
              <a:t>Pripremljen javni poziv koji je proveden u suradnji s regionalnim koordinatorima </a:t>
            </a:r>
            <a:r>
              <a:rPr lang="hr-HR" sz="1800" b="1" smtClean="0">
                <a:cs typeface="Calibri" pitchFamily="34" charset="0"/>
              </a:rPr>
              <a:t> 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hr-HR" sz="1400" b="1" smtClean="0">
                <a:cs typeface="Calibri" pitchFamily="34" charset="0"/>
              </a:rPr>
              <a:t>Ministarstvo</a:t>
            </a:r>
            <a:r>
              <a:rPr lang="hr-HR" sz="1400" smtClean="0">
                <a:cs typeface="Calibri" pitchFamily="34" charset="0"/>
              </a:rPr>
              <a:t>  -  propisuje postupak provedbe, priprema dokumentaciju za objavu javnog poziva (izrada prijavnog obrasca te uputa i smjernice za postupanje); verifikacija odabira projekta; izrada ugovora o dodjeli sredstva nositelju projektne ideje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hr-HR" sz="1400" b="1" smtClean="0">
                <a:cs typeface="Calibri" pitchFamily="34" charset="0"/>
              </a:rPr>
              <a:t>Regionalni koordinatori </a:t>
            </a:r>
            <a:r>
              <a:rPr lang="hr-HR" sz="1400" smtClean="0">
                <a:cs typeface="Calibri" pitchFamily="34" charset="0"/>
              </a:rPr>
              <a:t>– objavljuju poziv, vrše administrativnu provjeru i evaluaciju, odabire projektne ideje koje potvrđuje županijsko partnersko vijeće te isto dostavlja Ministarstvu na verifikaciju</a:t>
            </a:r>
            <a:endParaRPr lang="hr-HR" sz="1200" smtClean="0">
              <a:cs typeface="Calibri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2200" smtClean="0">
                <a:solidFill>
                  <a:srgbClr val="000000"/>
                </a:solidFill>
              </a:rPr>
              <a:t>Odobrena sredstva za pripremu 64 projekta u 18 županija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2200" smtClean="0">
                <a:solidFill>
                  <a:srgbClr val="000000"/>
                </a:solidFill>
              </a:rPr>
              <a:t>Ukupno ugovorena dodjela sredstva za pripremu projekta u vrijednosti oko 11 milijuna kuna.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2200" smtClean="0">
                <a:solidFill>
                  <a:srgbClr val="000000"/>
                </a:solidFill>
              </a:rPr>
              <a:t>Postupak javne nabave provodi nositelj projektne ideje</a:t>
            </a:r>
          </a:p>
          <a:p>
            <a:pPr lvl="1" eaLnBrk="1" hangingPunct="1">
              <a:buFont typeface="Courier New" pitchFamily="49" charset="0"/>
              <a:buChar char="o"/>
            </a:pPr>
            <a:endParaRPr lang="hr-HR" sz="1800" smtClean="0">
              <a:solidFill>
                <a:srgbClr val="000000"/>
              </a:solidFill>
            </a:endParaRPr>
          </a:p>
          <a:p>
            <a:pPr lvl="1" eaLnBrk="1" hangingPunct="1"/>
            <a:endParaRPr lang="hr-HR" sz="1800" smtClean="0">
              <a:solidFill>
                <a:srgbClr val="000000"/>
              </a:solidFill>
            </a:endParaRPr>
          </a:p>
          <a:p>
            <a:pPr eaLnBrk="1" hangingPunct="1"/>
            <a:endParaRPr lang="hr-HR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Izdvojene aktivnosti </a:t>
            </a:r>
            <a:r>
              <a:rPr lang="hr-HR" sz="28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provedene u </a:t>
            </a:r>
            <a:r>
              <a:rPr lang="hr-HR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2012. godini</a:t>
            </a:r>
            <a:endParaRPr lang="hr-H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Content Placeholder 1"/>
          <p:cNvSpPr>
            <a:spLocks noGrp="1"/>
          </p:cNvSpPr>
          <p:nvPr>
            <p:ph idx="1"/>
          </p:nvPr>
        </p:nvSpPr>
        <p:spPr>
          <a:xfrm>
            <a:off x="230188" y="1268413"/>
            <a:ext cx="8456612" cy="5184775"/>
          </a:xfrm>
        </p:spPr>
        <p:txBody>
          <a:bodyPr/>
          <a:lstStyle/>
          <a:p>
            <a:pPr eaLnBrk="1" hangingPunct="1"/>
            <a:r>
              <a:rPr lang="pl-PL" sz="2000" b="1" u="sng" smtClean="0">
                <a:solidFill>
                  <a:srgbClr val="000000"/>
                </a:solidFill>
                <a:cs typeface="Calibri" pitchFamily="34" charset="0"/>
              </a:rPr>
              <a:t>5. potrprogram - Jačanje ljudskih potencijala na lokalnoj i područnoj  (regionalnoj) razini za učinkovitu pripremu i korištenje fondova EU </a:t>
            </a:r>
            <a:endParaRPr lang="hr-HR" sz="2000" smtClean="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1800" smtClean="0">
                <a:solidFill>
                  <a:srgbClr val="000000"/>
                </a:solidFill>
                <a:cs typeface="Calibri" pitchFamily="34" charset="0"/>
              </a:rPr>
              <a:t>Potpisan 21 ugovor kojim se predviđa edukacija oko 1160 zaposlenika JLPS o svim ključnim elementima procesa pripreme i prijave projekata za povlačenje sredstava iz EU fondova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1800" i="1" smtClean="0">
                <a:cs typeface="Calibri" pitchFamily="34" charset="0"/>
              </a:rPr>
              <a:t>Obuhvat edukacija: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Uvod u strukturne fondove i Kohezijski fond;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Programi EU;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Upravljanje projektnim ciklusom;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Priprema projekata prihvatljivih za financiranje iz pretpristupnih fondova Europske unije te strukturnih i Kohezijskog fonda;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Javna nabava (PRAG i nacionalno zakonodavstvo);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Financijsko upravljanje;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Informiranje i promidžba u kontekstu fondova EU;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Upravljanje projektom (Project Management);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Upravljanje nepravilnostima; </a:t>
            </a:r>
          </a:p>
          <a:p>
            <a:pPr lvl="2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hr-HR" sz="1400" i="1" smtClean="0">
                <a:cs typeface="Calibri" pitchFamily="34" charset="0"/>
              </a:rPr>
              <a:t>Upravljanje rizicima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1800" smtClean="0">
                <a:solidFill>
                  <a:srgbClr val="000000"/>
                </a:solidFill>
                <a:cs typeface="Calibri" pitchFamily="34" charset="0"/>
              </a:rPr>
              <a:t>Regionalni koordinatori odabiru i predlažu edukacije iz ponuđenih tema;  provode dio edukacija te ugovaraju izvoditelje edukacija za koje nisu osposobljeni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hr-HR" sz="1800" i="1" smtClean="0">
                <a:cs typeface="Calibri" pitchFamily="34" charset="0"/>
              </a:rPr>
              <a:t>Ugovorena sredstva: 890.562,50 kn, a dodijeljena 851.187,50 kn</a:t>
            </a:r>
            <a:endParaRPr lang="hr-HR" sz="1800" smtClean="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endParaRPr lang="vi-VN" sz="16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hr-HR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Izdvojene aktivnosti </a:t>
            </a:r>
            <a:r>
              <a:rPr lang="hr-HR" sz="28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provedene u </a:t>
            </a:r>
            <a:r>
              <a:rPr lang="hr-HR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2012. godini</a:t>
            </a:r>
            <a:endParaRPr lang="hr-H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2250" y="115888"/>
            <a:ext cx="6862763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Očekivane nove aktivnosti do kraja 2012. </a:t>
            </a:r>
            <a:endParaRPr lang="hr-HR" sz="24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136194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329238"/>
          </a:xfrm>
        </p:spPr>
        <p:txBody>
          <a:bodyPr/>
          <a:lstStyle/>
          <a:p>
            <a:pPr eaLnBrk="1" hangingPunct="1"/>
            <a:r>
              <a:rPr lang="hr-HR" sz="2200" b="1" u="sng" smtClean="0">
                <a:solidFill>
                  <a:srgbClr val="000000"/>
                </a:solidFill>
              </a:rPr>
              <a:t>Javni poziv za dostavu projektnih ideja regionalnih razvojnih projekata</a:t>
            </a:r>
          </a:p>
          <a:p>
            <a:pPr lvl="1" eaLnBrk="1" hangingPunct="1"/>
            <a:r>
              <a:rPr lang="hr-HR" sz="2000" smtClean="0">
                <a:solidFill>
                  <a:srgbClr val="000000"/>
                </a:solidFill>
              </a:rPr>
              <a:t>U okviru 1. potprograma – Priprema regionalnih razvojnih projekata </a:t>
            </a:r>
          </a:p>
          <a:p>
            <a:pPr lvl="1" eaLnBrk="1" hangingPunct="1"/>
            <a:r>
              <a:rPr lang="hr-HR" sz="2000" smtClean="0">
                <a:solidFill>
                  <a:srgbClr val="000000"/>
                </a:solidFill>
                <a:cs typeface="Calibri" pitchFamily="34" charset="0"/>
              </a:rPr>
              <a:t>P</a:t>
            </a:r>
            <a:r>
              <a:rPr lang="vi-VN" sz="20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rikupljanje regionalnih razvojnih </a:t>
            </a:r>
            <a:r>
              <a:rPr lang="vi-VN" sz="2000" i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projekata  – projektnih ideja </a:t>
            </a:r>
            <a:r>
              <a:rPr lang="vi-VN" sz="20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utemeljenih na </a:t>
            </a:r>
            <a:r>
              <a:rPr lang="vi-VN" sz="2000" b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regionalnim i nacionalnim strateškim dokumentima</a:t>
            </a:r>
            <a:r>
              <a:rPr lang="vi-VN" sz="20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koje su prihvatljive za financiranje u okviru budućih strukturnih fondova i Kohezijskog fonda Europske unije, s ciljem poticanja razvoja cjelokupnog teritorija Republike Hrvatske, a osobito slabije razvijenih županija</a:t>
            </a:r>
            <a:r>
              <a:rPr lang="hr-HR" sz="2000" smtClean="0">
                <a:solidFill>
                  <a:srgbClr val="000000"/>
                </a:solidFill>
                <a:cs typeface="Calibri" pitchFamily="34" charset="0"/>
              </a:rPr>
              <a:t>.</a:t>
            </a:r>
          </a:p>
          <a:p>
            <a:pPr lvl="1" eaLnBrk="1" hangingPunct="1"/>
            <a:r>
              <a:rPr lang="hr-HR" sz="2000" smtClean="0">
                <a:solidFill>
                  <a:srgbClr val="000000"/>
                </a:solidFill>
                <a:cs typeface="Calibri" pitchFamily="34" charset="0"/>
              </a:rPr>
              <a:t>U prvoj fazi pripreme projekata pružit će se:</a:t>
            </a:r>
          </a:p>
          <a:p>
            <a:pPr lvl="2" eaLnBrk="1" hangingPunct="1"/>
            <a:r>
              <a:rPr lang="vi-VN" sz="1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tehnička pomoć za </a:t>
            </a:r>
            <a:r>
              <a:rPr lang="vi-VN" sz="1800" b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razradu cjelokupnog investicijskog ciklusa</a:t>
            </a:r>
            <a:r>
              <a:rPr lang="hr-HR" sz="1800" smtClean="0">
                <a:solidFill>
                  <a:srgbClr val="000000"/>
                </a:solidFill>
                <a:cs typeface="Calibri" pitchFamily="34" charset="0"/>
              </a:rPr>
              <a:t>;</a:t>
            </a:r>
            <a:r>
              <a:rPr lang="vi-VN" sz="1800" b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hr-HR" sz="1800" b="1" smtClean="0">
              <a:solidFill>
                <a:srgbClr val="000000"/>
              </a:solidFill>
              <a:cs typeface="Calibri" pitchFamily="34" charset="0"/>
            </a:endParaRPr>
          </a:p>
          <a:p>
            <a:pPr lvl="2" eaLnBrk="1" hangingPunct="1"/>
            <a:r>
              <a:rPr lang="pl-PL" sz="1800" smtClean="0">
                <a:solidFill>
                  <a:srgbClr val="000000"/>
                </a:solidFill>
                <a:cs typeface="Calibri" pitchFamily="34" charset="0"/>
              </a:rPr>
              <a:t>tehnička pomoć u </a:t>
            </a:r>
            <a:r>
              <a:rPr lang="pl-PL" sz="1800" b="1" smtClean="0">
                <a:solidFill>
                  <a:srgbClr val="000000"/>
                </a:solidFill>
                <a:cs typeface="Calibri" pitchFamily="34" charset="0"/>
              </a:rPr>
              <a:t>razradi projektne ideje</a:t>
            </a:r>
            <a:r>
              <a:rPr lang="pl-PL" sz="1800" smtClean="0">
                <a:solidFill>
                  <a:srgbClr val="000000"/>
                </a:solidFill>
                <a:cs typeface="Calibri" pitchFamily="34" charset="0"/>
              </a:rPr>
              <a:t>.</a:t>
            </a:r>
            <a:endParaRPr lang="vi-VN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hr-HR" sz="1800" smtClean="0">
              <a:cs typeface="Calibri" pitchFamily="34" charset="0"/>
            </a:endParaRPr>
          </a:p>
          <a:p>
            <a:pPr eaLnBrk="1" hangingPunct="1"/>
            <a:endParaRPr lang="vi-VN" sz="180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vi-VN" sz="180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2250" y="115888"/>
            <a:ext cx="6862763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Očekivane nove aktivnosti do kraja 2012</a:t>
            </a:r>
            <a:r>
              <a:rPr lang="hr-HR" sz="2400" b="1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. </a:t>
            </a:r>
            <a:endParaRPr lang="hr-HR" sz="24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3292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2200" b="1" u="sng" dirty="0" smtClean="0">
                <a:solidFill>
                  <a:srgbClr val="000000"/>
                </a:solidFill>
              </a:rPr>
              <a:t>Javni poziv za dostavu projektnih ideja regionalnih razvojnih projekata</a:t>
            </a:r>
          </a:p>
          <a:p>
            <a:pPr lvl="1" eaLnBrk="1" hangingPunct="1">
              <a:defRPr/>
            </a:pPr>
            <a:r>
              <a:rPr lang="pl-PL" sz="2000" dirty="0" smtClean="0">
                <a:solidFill>
                  <a:srgbClr val="000000"/>
                </a:solidFill>
                <a:cs typeface="Calibri" pitchFamily="34" charset="0"/>
              </a:rPr>
              <a:t>Osnovni </a:t>
            </a:r>
            <a:r>
              <a:rPr lang="pl-PL" sz="2000" b="1" dirty="0" smtClean="0">
                <a:solidFill>
                  <a:srgbClr val="000000"/>
                </a:solidFill>
                <a:cs typeface="Calibri" pitchFamily="34" charset="0"/>
              </a:rPr>
              <a:t>kriteriji prihvatljivosti</a:t>
            </a:r>
            <a:r>
              <a:rPr lang="pl-PL" sz="2000" dirty="0" smtClean="0">
                <a:solidFill>
                  <a:srgbClr val="000000"/>
                </a:solidFill>
                <a:cs typeface="Calibri" pitchFamily="34" charset="0"/>
              </a:rPr>
              <a:t>:</a:t>
            </a: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Uklapanje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projekta u neki od tematskih ciljeva EU za razdoblje 2014.-2020.;</a:t>
            </a: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Uklapanje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projekta u važeće županijske razvojne strategije i nacionalne strateške dokumente;</a:t>
            </a: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Utjecaj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 barem dvije županije;</a:t>
            </a: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Procijenjena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ukupna vrijednost </a:t>
            </a: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projekta</a:t>
            </a:r>
            <a:r>
              <a:rPr lang="hr-HR" sz="1800" dirty="0" smtClean="0">
                <a:solidFill>
                  <a:srgbClr val="000000"/>
                </a:solidFill>
                <a:cs typeface="Calibri" pitchFamily="34" charset="0"/>
              </a:rPr>
              <a:t> od 3 do 50 milijuna EUR</a:t>
            </a: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vi-VN" sz="1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Prihvatljivost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prijavitelja; </a:t>
            </a: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Usklađenost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 propisanom važećom prostorno-planskom dokumentacijom;</a:t>
            </a: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Riješeni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imovinsko-pravni </a:t>
            </a: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odnosi</a:t>
            </a:r>
            <a:r>
              <a:rPr lang="hr-HR" sz="1800" dirty="0" smtClean="0">
                <a:solidFill>
                  <a:srgbClr val="000000"/>
                </a:solidFill>
                <a:cs typeface="Calibri" pitchFamily="34" charset="0"/>
              </a:rPr>
              <a:t>*</a:t>
            </a: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vi-VN" sz="1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defRPr/>
            </a:pP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Izrađeno </a:t>
            </a:r>
            <a:r>
              <a:rPr lang="vi-VN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idejno rješenje </a:t>
            </a: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projekta</a:t>
            </a:r>
            <a:r>
              <a:rPr lang="hr-HR" sz="1800" dirty="0" smtClean="0">
                <a:solidFill>
                  <a:srgbClr val="000000"/>
                </a:solidFill>
                <a:cs typeface="Calibri" pitchFamily="34" charset="0"/>
              </a:rPr>
              <a:t>*</a:t>
            </a:r>
            <a:r>
              <a:rPr lang="vi-VN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vi-VN" sz="1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14400" lvl="2" indent="0" eaLnBrk="1" hangingPunct="1">
              <a:buFont typeface="Arial" charset="0"/>
              <a:buNone/>
              <a:defRPr/>
            </a:pPr>
            <a:r>
              <a:rPr lang="hr-HR" sz="1600" dirty="0" smtClean="0">
                <a:solidFill>
                  <a:srgbClr val="000000"/>
                </a:solidFill>
                <a:cs typeface="Calibri" pitchFamily="34" charset="0"/>
              </a:rPr>
              <a:t>*</a:t>
            </a:r>
            <a:r>
              <a:rPr lang="hr-HR" sz="1600" i="1" dirty="0" smtClean="0">
                <a:solidFill>
                  <a:srgbClr val="000000"/>
                </a:solidFill>
                <a:cs typeface="Calibri" pitchFamily="34" charset="0"/>
              </a:rPr>
              <a:t>ili se mogu riješiti/izraditi u propisanom roku</a:t>
            </a:r>
            <a:endParaRPr lang="vi-VN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hr-HR" sz="1800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788" y="71438"/>
            <a:ext cx="90074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Ministarstvo regionalnoga razvoja i fondova Europske unije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213" y="5300663"/>
            <a:ext cx="84597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Uprava za regionalni razvoj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venko.curlin</a:t>
            </a:r>
            <a:r>
              <a:rPr lang="hr-H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@</a:t>
            </a:r>
            <a:r>
              <a:rPr lang="hr-HR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mrrfeu.hr</a:t>
            </a:r>
            <a:endParaRPr lang="hr-HR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68313" y="6092825"/>
            <a:ext cx="9553576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Hvala na pozornosti!</a:t>
            </a: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726362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Program pripreme i provedbe razvojnih projekata prihvatljivih za financiranje iz fondova Europske </a:t>
            </a: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unije</a:t>
            </a:r>
            <a:endParaRPr lang="hr-HR" sz="26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Osmišljen </a:t>
            </a:r>
            <a:r>
              <a:rPr lang="hr-HR" dirty="0">
                <a:cs typeface="Calibri" pitchFamily="34" charset="0"/>
              </a:rPr>
              <a:t>kao potpora razvojnim projektima čiji su nositelji organizacije na lokalnoj i regionalnoj razini.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Potpora </a:t>
            </a:r>
            <a:r>
              <a:rPr lang="hr-HR" dirty="0">
                <a:cs typeface="Calibri" pitchFamily="34" charset="0"/>
              </a:rPr>
              <a:t>je namijenjena projektima koji se prijavljuju: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u </a:t>
            </a:r>
            <a:r>
              <a:rPr lang="hr-HR" dirty="0">
                <a:cs typeface="Calibri" pitchFamily="34" charset="0"/>
              </a:rPr>
              <a:t>okviru operativnih programa financiranih iz EU fondova koji se već provode (2007.-2013</a:t>
            </a:r>
            <a:r>
              <a:rPr lang="hr-HR" dirty="0" smtClean="0">
                <a:cs typeface="Calibri" pitchFamily="34" charset="0"/>
              </a:rPr>
              <a:t>.),</a:t>
            </a:r>
            <a:endParaRPr lang="hr-HR" dirty="0"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hr-HR" dirty="0">
                <a:cs typeface="Calibri" pitchFamily="34" charset="0"/>
              </a:rPr>
              <a:t>u okviru budućih operativnih programa financiranih iz fondova EU (2014.-2020.).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dirty="0"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hr-HR" dirty="0" smtClean="0">
                <a:cs typeface="Calibri" pitchFamily="34" charset="0"/>
              </a:rPr>
              <a:t>Financijski </a:t>
            </a:r>
            <a:r>
              <a:rPr lang="hr-HR" dirty="0">
                <a:cs typeface="Calibri" pitchFamily="34" charset="0"/>
              </a:rPr>
              <a:t>okvir: 30 milijuna kuna u 2012. </a:t>
            </a:r>
            <a:r>
              <a:rPr lang="hr-HR" dirty="0" smtClean="0">
                <a:cs typeface="Calibri" pitchFamily="34" charset="0"/>
              </a:rPr>
              <a:t>godini.</a:t>
            </a: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22153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Ciljevi Programa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8244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hr-HR" dirty="0" smtClean="0">
                <a:cs typeface="Calibri" pitchFamily="34" charset="0"/>
              </a:rPr>
              <a:t>S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ustavno </a:t>
            </a:r>
            <a:r>
              <a:rPr lang="vi-VN" dirty="0">
                <a:latin typeface="Calibri" pitchFamily="34" charset="0"/>
                <a:cs typeface="Calibri" pitchFamily="34" charset="0"/>
              </a:rPr>
              <a:t>podupirati pripremu razvojnih projekata u </a:t>
            </a:r>
            <a:r>
              <a:rPr lang="vi-VN" b="1" dirty="0">
                <a:latin typeface="Calibri" pitchFamily="34" charset="0"/>
                <a:cs typeface="Calibri" pitchFamily="34" charset="0"/>
              </a:rPr>
              <a:t>cilju stvaranja adekvatne zalihe kvalitetnih projekata </a:t>
            </a:r>
            <a:r>
              <a:rPr lang="vi-VN" dirty="0">
                <a:latin typeface="Calibri" pitchFamily="34" charset="0"/>
                <a:cs typeface="Calibri" pitchFamily="34" charset="0"/>
              </a:rPr>
              <a:t>prihvatljivih za financiranje iz EU fondova;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r-HR" dirty="0" smtClean="0">
                <a:cs typeface="Calibri" pitchFamily="34" charset="0"/>
              </a:rPr>
              <a:t>U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smjeriti </a:t>
            </a:r>
            <a:r>
              <a:rPr lang="vi-VN" dirty="0">
                <a:latin typeface="Calibri" pitchFamily="34" charset="0"/>
                <a:cs typeface="Calibri" pitchFamily="34" charset="0"/>
              </a:rPr>
              <a:t>nositelje projekata na pripremu </a:t>
            </a:r>
            <a:r>
              <a:rPr lang="vi-VN" b="1" dirty="0">
                <a:latin typeface="Calibri" pitchFamily="34" charset="0"/>
                <a:cs typeface="Calibri" pitchFamily="34" charset="0"/>
              </a:rPr>
              <a:t>razvojnih projekata od većeg značaja za regionalni razvoj </a:t>
            </a:r>
            <a:r>
              <a:rPr lang="vi-VN" dirty="0">
                <a:latin typeface="Calibri" pitchFamily="34" charset="0"/>
                <a:cs typeface="Calibri" pitchFamily="34" charset="0"/>
              </a:rPr>
              <a:t>(regionalni razvojni projekti);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r-HR" dirty="0" smtClean="0"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stovremeno </a:t>
            </a:r>
            <a:r>
              <a:rPr lang="vi-VN" dirty="0">
                <a:latin typeface="Calibri" pitchFamily="34" charset="0"/>
                <a:cs typeface="Calibri" pitchFamily="34" charset="0"/>
              </a:rPr>
              <a:t>omogućiti potencijalnim prijaviteljima projekata iz </a:t>
            </a:r>
            <a:r>
              <a:rPr lang="vi-VN" b="1" dirty="0">
                <a:latin typeface="Calibri" pitchFamily="34" charset="0"/>
                <a:cs typeface="Calibri" pitchFamily="34" charset="0"/>
              </a:rPr>
              <a:t>slabije razvijenih područja </a:t>
            </a:r>
            <a:r>
              <a:rPr lang="vi-VN" dirty="0">
                <a:latin typeface="Calibri" pitchFamily="34" charset="0"/>
                <a:cs typeface="Calibri" pitchFamily="34" charset="0"/>
              </a:rPr>
              <a:t>dodatne mogućnosti za pripremu projekata za EU fondove;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r-HR" dirty="0" smtClean="0">
                <a:cs typeface="Calibri" pitchFamily="34" charset="0"/>
              </a:rPr>
              <a:t>P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ospješiti </a:t>
            </a:r>
            <a:r>
              <a:rPr lang="vi-VN" b="1" dirty="0">
                <a:latin typeface="Calibri" pitchFamily="34" charset="0"/>
                <a:cs typeface="Calibri" pitchFamily="34" charset="0"/>
              </a:rPr>
              <a:t>uvođenje i punu primjenu EU standarda</a:t>
            </a:r>
            <a:r>
              <a:rPr lang="vi-VN" dirty="0">
                <a:latin typeface="Calibri" pitchFamily="34" charset="0"/>
                <a:cs typeface="Calibri" pitchFamily="34" charset="0"/>
              </a:rPr>
              <a:t>, postupaka i procedura za pripremu i realizaciju projekata;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r-HR" dirty="0" smtClean="0">
                <a:cs typeface="Calibri" pitchFamily="34" charset="0"/>
              </a:rPr>
              <a:t>D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odatno </a:t>
            </a:r>
            <a:r>
              <a:rPr lang="vi-VN" b="1" dirty="0">
                <a:latin typeface="Calibri" pitchFamily="34" charset="0"/>
                <a:cs typeface="Calibri" pitchFamily="34" charset="0"/>
              </a:rPr>
              <a:t>osnažiti stručne (konzultantske) kapacitete </a:t>
            </a:r>
            <a:r>
              <a:rPr lang="vi-VN" dirty="0">
                <a:latin typeface="Calibri" pitchFamily="34" charset="0"/>
                <a:cs typeface="Calibri" pitchFamily="34" charset="0"/>
              </a:rPr>
              <a:t>za pripremu i realizaciju projekata namijenjenih financiranju iz EU fondova;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r-HR" b="1" dirty="0" smtClean="0">
                <a:cs typeface="Calibri" pitchFamily="34" charset="0"/>
              </a:rPr>
              <a:t>P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ridonijeti </a:t>
            </a:r>
            <a:r>
              <a:rPr lang="vi-VN" b="1" dirty="0">
                <a:latin typeface="Calibri" pitchFamily="34" charset="0"/>
                <a:cs typeface="Calibri" pitchFamily="34" charset="0"/>
              </a:rPr>
              <a:t>jačanju konkurentnosti regija i uravnoteženom regionalnom razvoju</a:t>
            </a:r>
            <a:r>
              <a:rPr lang="vi-VN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22153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Potprogrami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8938" y="1054100"/>
            <a:ext cx="8118475" cy="75088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b="1" dirty="0" smtClean="0">
                <a:latin typeface="Calibri" pitchFamily="34" charset="0"/>
              </a:rPr>
              <a:t>	Potprogram 1</a:t>
            </a:r>
            <a:r>
              <a:rPr lang="hr-HR" sz="2400" dirty="0" smtClean="0">
                <a:latin typeface="Calibri" pitchFamily="34" charset="0"/>
              </a:rPr>
              <a:t>: </a:t>
            </a:r>
            <a:r>
              <a:rPr lang="hr-HR" sz="2400" b="1" dirty="0" smtClean="0">
                <a:solidFill>
                  <a:srgbClr val="000000"/>
                </a:solidFill>
                <a:latin typeface="Calibri"/>
              </a:rPr>
              <a:t>Priprema regionalnih razvojnih projekata</a:t>
            </a:r>
            <a:endParaRPr lang="hr-HR" sz="2400" b="1" dirty="0" smtClean="0">
              <a:latin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1638" y="2746375"/>
            <a:ext cx="8096250" cy="82708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b="1" dirty="0" smtClean="0">
                <a:latin typeface="Calibri" pitchFamily="34" charset="0"/>
              </a:rPr>
              <a:t>	Potprogram 2</a:t>
            </a:r>
            <a:r>
              <a:rPr lang="hr-HR" sz="2400" dirty="0" smtClean="0">
                <a:latin typeface="Calibri" pitchFamily="34" charset="0"/>
              </a:rPr>
              <a:t>: </a:t>
            </a:r>
            <a:r>
              <a:rPr lang="hr-HR" sz="2400" b="1" dirty="0" smtClean="0">
                <a:latin typeface="Calibri"/>
              </a:rPr>
              <a:t>Priprema lokalnih razvojnih projekata na      potpomognutim područjima</a:t>
            </a:r>
            <a:endParaRPr lang="hr-HR" sz="2400" b="1" dirty="0" smtClean="0">
              <a:latin typeface="Calibri" pitchFamily="34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tabLst>
                <a:tab pos="0" algn="l"/>
              </a:tabLst>
              <a:defRPr/>
            </a:pPr>
            <a:endParaRPr lang="hr-HR" sz="2800" dirty="0" smtClean="0"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938" y="3716338"/>
            <a:ext cx="8096250" cy="86518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b="1" dirty="0" smtClean="0">
                <a:latin typeface="Calibri" pitchFamily="34" charset="0"/>
              </a:rPr>
              <a:t>	Potprogram 3</a:t>
            </a:r>
            <a:r>
              <a:rPr lang="hr-HR" sz="2400" dirty="0" smtClean="0">
                <a:latin typeface="Calibri" pitchFamily="34" charset="0"/>
              </a:rPr>
              <a:t>: </a:t>
            </a:r>
            <a:r>
              <a:rPr lang="hr-HR" sz="2400" b="1" dirty="0" smtClean="0">
                <a:latin typeface="Calibri"/>
              </a:rPr>
              <a:t>Sufinanciranje provedbe projekata financiranih iz fondova Europske unije </a:t>
            </a:r>
            <a:endParaRPr lang="hr-HR" sz="2400" b="1" dirty="0" smtClean="0">
              <a:latin typeface="Calibri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03350" y="1558925"/>
            <a:ext cx="7107238" cy="64611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dirty="0" smtClean="0">
                <a:latin typeface="Calibri" pitchFamily="34" charset="0"/>
              </a:rPr>
              <a:t> Modul 1: Tehnička pomoć za pripremu projekata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03350" y="2097088"/>
            <a:ext cx="7107238" cy="557212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dirty="0" smtClean="0">
                <a:latin typeface="Calibri" pitchFamily="34" charset="0"/>
              </a:rPr>
              <a:t> Modul 2: Sufinanciranje izrade projektne dokumentacije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 rot="10800000" flipV="1">
            <a:off x="401638" y="4724400"/>
            <a:ext cx="8096250" cy="65722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b="1" dirty="0" smtClean="0">
                <a:latin typeface="Calibri" pitchFamily="34" charset="0"/>
              </a:rPr>
              <a:t>	Potprogram 4: Priprema nacionalnih strateških projekata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 rot="10800000" flipV="1">
            <a:off x="411163" y="5516563"/>
            <a:ext cx="8096250" cy="117157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31813" indent="-531813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hr-HR" sz="2400" b="1" dirty="0" smtClean="0">
                <a:latin typeface="Calibri" pitchFamily="34" charset="0"/>
              </a:rPr>
              <a:t>	Potprogram 5: Jačanje ljudskih potencijala na lokalnoj i područnoj (regionalnoj) razini za učinkovitu pripremu i korištenje fondova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Potprogrami i indikativne financijske </a:t>
            </a:r>
            <a:r>
              <a:rPr lang="hr-H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alokacije</a:t>
            </a:r>
            <a:endParaRPr lang="hr-HR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Group 79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386763" cy="5362527"/>
        </p:xfrm>
        <a:graphic>
          <a:graphicData uri="http://schemas.openxmlformats.org/drawingml/2006/table">
            <a:tbl>
              <a:tblPr/>
              <a:tblGrid>
                <a:gridCol w="5878702"/>
                <a:gridCol w="2508061"/>
              </a:tblGrid>
              <a:tr h="734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Potprogrami</a:t>
                      </a:r>
                    </a:p>
                  </a:txBody>
                  <a:tcPr marL="91438" marR="91438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Financijska</a:t>
                      </a:r>
                      <a:r>
                        <a:rPr lang="hr-HR" sz="2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alokacija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360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Priprema regionalnih razvojnih</a:t>
                      </a:r>
                      <a:r>
                        <a:rPr lang="hr-H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projekata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35% – 40%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72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2. Priprema lokalnih razvojnih projekata na</a:t>
                      </a:r>
                      <a:endParaRPr lang="hr-HR" sz="2400" b="0" i="0" u="none" strike="noStrike" baseline="0" dirty="0" smtClean="0"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hr-HR" sz="2400" b="0" i="0" u="none" strike="noStrike" baseline="0" dirty="0" smtClean="0">
                          <a:effectLst/>
                          <a:latin typeface="Calibri"/>
                        </a:rPr>
                        <a:t>    p</a:t>
                      </a:r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otpomognutim područjima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35% – 40% 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4625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3. Sufinanciranje provedbe projekata </a:t>
                      </a:r>
                    </a:p>
                    <a:p>
                      <a:pPr algn="l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    financiranih iz fondova Europske unije 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10% – 15%</a:t>
                      </a:r>
                      <a:r>
                        <a:rPr lang="hr-HR" sz="24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140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4. Priprema nacionalnih strateških projekata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5% - 10%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71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5. Jačanje ljudskih potencijala na lokalnoj i područnoj (regionalnoj) razini za učinkovitu pripremu i korištenje fondova</a:t>
                      </a:r>
                      <a:r>
                        <a:rPr lang="hr-HR" sz="2400" b="0" i="0" u="none" strike="noStrike" baseline="0" dirty="0" smtClean="0">
                          <a:effectLst/>
                          <a:latin typeface="Calibri"/>
                        </a:rPr>
                        <a:t> EU </a:t>
                      </a:r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i="0" u="none" strike="noStrike" dirty="0" smtClean="0">
                          <a:effectLst/>
                          <a:latin typeface="Calibri"/>
                        </a:rPr>
                        <a:t>3% - 5%</a:t>
                      </a:r>
                    </a:p>
                    <a:p>
                      <a:pPr algn="ctr" fontAlgn="ctr"/>
                      <a:endParaRPr lang="hr-HR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22153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1. potprogram </a:t>
            </a: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 Priprema regionalnih razvojnih projekata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39261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vi-VN" sz="2800" b="1" u="sng" dirty="0">
                <a:latin typeface="Calibri" pitchFamily="34" charset="0"/>
                <a:cs typeface="Calibri" pitchFamily="34" charset="0"/>
              </a:rPr>
              <a:t>Cilj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: Poduprijeti pripremu projekata od većeg značaja za regionalni razvoj te osigurati znatan broj spremnih projekata za 2013. i 2014.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godinu</a:t>
            </a:r>
            <a:r>
              <a:rPr lang="hr-HR" sz="2800" dirty="0" smtClean="0">
                <a:cs typeface="Calibri" pitchFamily="34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sz="2800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u="sng" dirty="0" smtClean="0">
                <a:cs typeface="Calibri" pitchFamily="34" charset="0"/>
              </a:rPr>
              <a:t>Prihvatljivi projekti</a:t>
            </a:r>
            <a:r>
              <a:rPr lang="hr-HR" sz="2800" dirty="0" smtClean="0">
                <a:cs typeface="Calibri" pitchFamily="34" charset="0"/>
              </a:rPr>
              <a:t>: </a:t>
            </a:r>
          </a:p>
          <a:p>
            <a:pPr lvl="1" eaLnBrk="1" hangingPunct="1">
              <a:defRPr/>
            </a:pPr>
            <a:r>
              <a:rPr lang="hr-HR" sz="2400" dirty="0" smtClean="0">
                <a:cs typeface="Calibri" pitchFamily="34" charset="0"/>
              </a:rPr>
              <a:t>Prioritetna </a:t>
            </a:r>
            <a:r>
              <a:rPr lang="hr-HR" sz="2400" dirty="0">
                <a:cs typeface="Calibri" pitchFamily="34" charset="0"/>
              </a:rPr>
              <a:t>područja ulaganja:	</a:t>
            </a:r>
          </a:p>
          <a:p>
            <a:pPr lvl="2" eaLnBrk="1" hangingPunct="1">
              <a:defRPr/>
            </a:pPr>
            <a:r>
              <a:rPr lang="hr-HR" dirty="0">
                <a:cs typeface="Calibri" pitchFamily="34" charset="0"/>
              </a:rPr>
              <a:t>u 2012.g: razvoj poslovne i turističke </a:t>
            </a:r>
            <a:r>
              <a:rPr lang="hr-HR" dirty="0" smtClean="0">
                <a:cs typeface="Calibri" pitchFamily="34" charset="0"/>
              </a:rPr>
              <a:t>infrastrukture;</a:t>
            </a:r>
            <a:endParaRPr lang="hr-HR" dirty="0">
              <a:cs typeface="Calibri" pitchFamily="34" charset="0"/>
            </a:endParaRPr>
          </a:p>
          <a:p>
            <a:pPr lvl="2" eaLnBrk="1" hangingPunct="1">
              <a:defRPr/>
            </a:pPr>
            <a:r>
              <a:rPr lang="hr-HR" dirty="0">
                <a:cs typeface="Calibri" pitchFamily="34" charset="0"/>
              </a:rPr>
              <a:t>u sljedećim </a:t>
            </a:r>
            <a:r>
              <a:rPr lang="hr-HR" dirty="0" smtClean="0">
                <a:cs typeface="Calibri" pitchFamily="34" charset="0"/>
              </a:rPr>
              <a:t>godinama </a:t>
            </a:r>
            <a:r>
              <a:rPr lang="hr-HR" dirty="0">
                <a:cs typeface="Calibri" pitchFamily="34" charset="0"/>
              </a:rPr>
              <a:t>širit će se i na projektne prijedloge iz ostalih </a:t>
            </a:r>
            <a:r>
              <a:rPr lang="hr-HR" dirty="0" smtClean="0">
                <a:cs typeface="Calibri" pitchFamily="34" charset="0"/>
              </a:rPr>
              <a:t>područja.</a:t>
            </a:r>
          </a:p>
          <a:p>
            <a:pPr lvl="1" eaLnBrk="1" hangingPunct="1">
              <a:defRPr/>
            </a:pPr>
            <a:r>
              <a:rPr lang="hr-HR" sz="2400" dirty="0" smtClean="0">
                <a:cs typeface="Calibri" pitchFamily="34" charset="0"/>
              </a:rPr>
              <a:t>Minimalna </a:t>
            </a:r>
            <a:r>
              <a:rPr lang="hr-HR" sz="2400" dirty="0">
                <a:cs typeface="Calibri" pitchFamily="34" charset="0"/>
              </a:rPr>
              <a:t>vrijednost projekta:  1.000.000 eura</a:t>
            </a:r>
          </a:p>
          <a:p>
            <a:pPr eaLnBrk="1" hangingPunct="1">
              <a:defRPr/>
            </a:pPr>
            <a:endParaRPr lang="hr-HR" dirty="0">
              <a:cs typeface="Calibri" pitchFamily="34" charset="0"/>
            </a:endParaRPr>
          </a:p>
          <a:p>
            <a:pPr eaLnBrk="1" hangingPunct="1">
              <a:defRPr/>
            </a:pP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22153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1. potprogram </a:t>
            </a: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 Priprema regionalnih razvojnih projekata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vi-VN" b="1" u="sng" dirty="0" smtClean="0">
                <a:latin typeface="Calibri" pitchFamily="34" charset="0"/>
                <a:cs typeface="Calibri" pitchFamily="34" charset="0"/>
              </a:rPr>
              <a:t>Oblik </a:t>
            </a:r>
            <a:r>
              <a:rPr lang="hr-HR" b="1" u="sng" dirty="0" smtClean="0">
                <a:cs typeface="Calibri" pitchFamily="34" charset="0"/>
              </a:rPr>
              <a:t>potpore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: </a:t>
            </a:r>
            <a:endParaRPr lang="vi-VN" dirty="0">
              <a:latin typeface="Calibri" pitchFamily="34" charset="0"/>
              <a:cs typeface="Calibri" pitchFamily="34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hr-HR" dirty="0" smtClean="0">
                <a:cs typeface="Calibri" pitchFamily="34" charset="0"/>
              </a:rPr>
              <a:t>1. modul - T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ehničk</a:t>
            </a:r>
            <a:r>
              <a:rPr lang="hr-HR" dirty="0" smtClean="0">
                <a:cs typeface="Calibri" pitchFamily="34" charset="0"/>
              </a:rPr>
              <a:t>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pomoć </a:t>
            </a:r>
            <a:r>
              <a:rPr lang="vi-VN" dirty="0">
                <a:latin typeface="Calibri" pitchFamily="34" charset="0"/>
                <a:cs typeface="Calibri" pitchFamily="34" charset="0"/>
              </a:rPr>
              <a:t>za pripremu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projekta</a:t>
            </a:r>
            <a:endParaRPr lang="hr-HR" dirty="0" smtClean="0">
              <a:cs typeface="Calibri" pitchFamily="34" charset="0"/>
            </a:endParaRPr>
          </a:p>
          <a:p>
            <a:pPr lvl="2" eaLnBrk="1" hangingPunct="1">
              <a:defRPr/>
            </a:pPr>
            <a:r>
              <a:rPr lang="vi-VN" dirty="0">
                <a:latin typeface="Calibri" pitchFamily="34" charset="0"/>
                <a:cs typeface="Calibri" pitchFamily="34" charset="0"/>
              </a:rPr>
              <a:t>procjenu investicije i plan izrade projektne dokumentacije (tehnička i opća), tj. izradu projektnog zadatka za projektanta;</a:t>
            </a:r>
          </a:p>
          <a:p>
            <a:pPr lvl="2" eaLnBrk="1" hangingPunct="1">
              <a:defRPr/>
            </a:pPr>
            <a:r>
              <a:rPr lang="vi-VN" dirty="0">
                <a:latin typeface="Calibri" pitchFamily="34" charset="0"/>
                <a:cs typeface="Calibri" pitchFamily="34" charset="0"/>
              </a:rPr>
              <a:t>razradu projekta (izrada specifičnih analitičkih podloga, definiranje obuhvata projekta, dionika, ciljeva i aktivnosti projekta, nacrt proračuna, definiranje rezultata, opis relevantnosti i održivosti projekta, itd.);</a:t>
            </a:r>
          </a:p>
          <a:p>
            <a:pPr lvl="2" eaLnBrk="1" hangingPunct="1">
              <a:defRPr/>
            </a:pPr>
            <a:r>
              <a:rPr lang="vi-VN" dirty="0">
                <a:latin typeface="Calibri" pitchFamily="34" charset="0"/>
                <a:cs typeface="Calibri" pitchFamily="34" charset="0"/>
              </a:rPr>
              <a:t>izradu studije izvedivosti i/ili analize troškova i koristi.</a:t>
            </a:r>
          </a:p>
          <a:p>
            <a:pPr lvl="2" eaLnBrk="1" hangingPunct="1">
              <a:defRPr/>
            </a:pPr>
            <a:endParaRPr lang="vi-VN" dirty="0">
              <a:latin typeface="Calibri" pitchFamily="34" charset="0"/>
              <a:cs typeface="Calibri" pitchFamily="34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hr-HR" dirty="0" smtClean="0">
                <a:cs typeface="Calibri" pitchFamily="34" charset="0"/>
              </a:rPr>
              <a:t>2. modul - S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ufinanciranje </a:t>
            </a:r>
            <a:r>
              <a:rPr lang="vi-VN" dirty="0">
                <a:latin typeface="Calibri" pitchFamily="34" charset="0"/>
                <a:cs typeface="Calibri" pitchFamily="34" charset="0"/>
              </a:rPr>
              <a:t>troškova izrade projektne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dokumentacije</a:t>
            </a:r>
            <a:endParaRPr lang="hr-HR" dirty="0" smtClean="0">
              <a:cs typeface="Calibri" pitchFamily="34" charset="0"/>
            </a:endParaRPr>
          </a:p>
          <a:p>
            <a:pPr lvl="2" eaLnBrk="1" hangingPunct="1">
              <a:defRPr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projektne i tehničke dokumentacije uključujući idejni projekt, glavni projekt (arhitektonski, građevinski, instalaterski, tehnički i ostali elaborati koji su regulirani zakonom i drugim propisima), troškovnik projekta koji ima potvrdu da nije potreba građevinska dozvola, te izvedbenu dokumentaciju</a:t>
            </a:r>
            <a:r>
              <a:rPr lang="hr-HR" dirty="0" smtClean="0">
                <a:cs typeface="Calibri" pitchFamily="34" charset="0"/>
              </a:rPr>
              <a:t>;</a:t>
            </a:r>
          </a:p>
          <a:p>
            <a:pPr lvl="2" eaLnBrk="1" hangingPunct="1">
              <a:defRPr/>
            </a:pPr>
            <a:r>
              <a:rPr lang="vi-VN" dirty="0">
                <a:latin typeface="Calibri" pitchFamily="34" charset="0"/>
                <a:cs typeface="Calibri" pitchFamily="34" charset="0"/>
              </a:rPr>
              <a:t>studije utjecaja na okoliš (</a:t>
            </a:r>
            <a:r>
              <a:rPr lang="hr-HR" dirty="0">
                <a:cs typeface="Calibri" pitchFamily="34" charset="0"/>
              </a:rPr>
              <a:t>ako </a:t>
            </a:r>
            <a:r>
              <a:rPr lang="vi-VN" dirty="0">
                <a:latin typeface="Calibri" pitchFamily="34" charset="0"/>
                <a:cs typeface="Calibri" pitchFamily="34" charset="0"/>
              </a:rPr>
              <a:t>je primjenjivo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hr-HR" dirty="0" smtClean="0">
                <a:cs typeface="Calibri" pitchFamily="34" charset="0"/>
              </a:rPr>
              <a:t>.</a:t>
            </a:r>
            <a:endParaRPr lang="vi-VN" dirty="0">
              <a:latin typeface="Calibri" pitchFamily="34" charset="0"/>
              <a:cs typeface="Calibri" pitchFamily="34" charset="0"/>
            </a:endParaRPr>
          </a:p>
          <a:p>
            <a:pPr marL="914400" lvl="2" indent="0" eaLnBrk="1" hangingPunct="1">
              <a:buFont typeface="Arial" charset="0"/>
              <a:buNone/>
              <a:defRPr/>
            </a:pPr>
            <a:endParaRPr lang="vi-VN" dirty="0">
              <a:latin typeface="Calibri" pitchFamily="34" charset="0"/>
              <a:cs typeface="Calibri" pitchFamily="34" charset="0"/>
            </a:endParaRPr>
          </a:p>
          <a:p>
            <a:pPr marL="1371600" lvl="2" indent="-514350" eaLnBrk="1" hangingPunct="1">
              <a:buFont typeface="+mj-lt"/>
              <a:buAutoNum type="arabicPeriod"/>
              <a:defRPr/>
            </a:pP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221537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2. potprogram </a:t>
            </a: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 </a:t>
            </a:r>
            <a:r>
              <a:rPr lang="pl-PL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Priprema lokalnih projekata na potpomognutim područjima</a:t>
            </a:r>
            <a:endParaRPr lang="hr-HR" sz="26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125538"/>
            <a:ext cx="8280400" cy="561657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endParaRPr lang="hr-HR" sz="2800" b="1" u="sng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vi-VN" sz="2800" b="1" u="sng" dirty="0" smtClean="0">
                <a:latin typeface="Calibri" pitchFamily="34" charset="0"/>
                <a:cs typeface="Calibri" pitchFamily="34" charset="0"/>
              </a:rPr>
              <a:t>Cilj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800" dirty="0" smtClean="0">
                <a:cs typeface="Calibri" pitchFamily="34" charset="0"/>
              </a:rPr>
              <a:t>P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ridonijeti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bržem društveno-gospodarskom razvoju slabije razvijenih područja Republike Hrvatske pružanjem financijske pomoći u </a:t>
            </a:r>
            <a:r>
              <a:rPr lang="vi-VN" sz="2800" b="1" dirty="0">
                <a:latin typeface="Calibri" pitchFamily="34" charset="0"/>
                <a:cs typeface="Calibri" pitchFamily="34" charset="0"/>
              </a:rPr>
              <a:t>izradi projektne dokumentacije za lokalne razvojne projekte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 utemeljene na </a:t>
            </a:r>
            <a:r>
              <a:rPr lang="vi-VN" sz="2800" b="1" dirty="0">
                <a:latin typeface="Calibri" pitchFamily="34" charset="0"/>
                <a:cs typeface="Calibri" pitchFamily="34" charset="0"/>
              </a:rPr>
              <a:t>strateškim razvojnim dokumentima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, a prihvatljive za financiranje iz EU fondova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hr-HR" sz="2800" dirty="0" smtClean="0"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u="sng" dirty="0" smtClean="0">
                <a:cs typeface="Calibri" pitchFamily="34" charset="0"/>
              </a:rPr>
              <a:t>Prihvatljivi </a:t>
            </a:r>
            <a:r>
              <a:rPr lang="hr-HR" sz="2800" b="1" u="sng" dirty="0">
                <a:cs typeface="Calibri" pitchFamily="34" charset="0"/>
              </a:rPr>
              <a:t>projekti</a:t>
            </a:r>
            <a:r>
              <a:rPr lang="hr-HR" sz="2800" dirty="0" smtClean="0">
                <a:cs typeface="Calibri" pitchFamily="34" charset="0"/>
              </a:rPr>
              <a:t>: Razvojni </a:t>
            </a:r>
            <a:r>
              <a:rPr lang="hr-HR" sz="2800" dirty="0">
                <a:cs typeface="Calibri" pitchFamily="34" charset="0"/>
              </a:rPr>
              <a:t>projekti jedinica lokalne samouprave sa statusom I. i II. skupine prema indeksu razvijenosti </a:t>
            </a:r>
            <a:r>
              <a:rPr lang="hr-HR" sz="2800" dirty="0" smtClean="0">
                <a:cs typeface="Calibri" pitchFamily="34" charset="0"/>
              </a:rPr>
              <a:t>(potpomognuta </a:t>
            </a:r>
            <a:r>
              <a:rPr lang="hr-HR" sz="2800" dirty="0">
                <a:cs typeface="Calibri" pitchFamily="34" charset="0"/>
              </a:rPr>
              <a:t>područja</a:t>
            </a:r>
            <a:r>
              <a:rPr lang="hr-HR" sz="2800" dirty="0" smtClean="0">
                <a:cs typeface="Calibri" pitchFamily="34" charset="0"/>
              </a:rPr>
              <a:t>).</a:t>
            </a:r>
          </a:p>
          <a:p>
            <a:pPr eaLnBrk="1" hangingPunct="1">
              <a:defRPr/>
            </a:pPr>
            <a:endParaRPr lang="hr-HR" sz="2800" b="1" u="sng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u="sng" dirty="0" smtClean="0">
                <a:cs typeface="Calibri" pitchFamily="34" charset="0"/>
              </a:rPr>
              <a:t>Oblik potpore</a:t>
            </a:r>
            <a:r>
              <a:rPr lang="hr-HR" sz="2800" dirty="0" smtClean="0">
                <a:cs typeface="Calibri" pitchFamily="34" charset="0"/>
              </a:rPr>
              <a:t>: sufinanciranje troškova izrade dokumentacije do 500.000 kn:</a:t>
            </a:r>
          </a:p>
          <a:p>
            <a:pPr lvl="1" eaLnBrk="1" hangingPunct="1">
              <a:defRPr/>
            </a:pPr>
            <a:r>
              <a:rPr lang="hr-HR" sz="2600" i="1" dirty="0" smtClean="0">
                <a:cs typeface="Calibri" pitchFamily="34" charset="0"/>
              </a:rPr>
              <a:t>do </a:t>
            </a:r>
            <a:r>
              <a:rPr lang="hr-HR" sz="2600" i="1" dirty="0">
                <a:cs typeface="Calibri" pitchFamily="34" charset="0"/>
              </a:rPr>
              <a:t>85% ukupnih troškova pripreme projekata za JLS 1. skupine razvijenosti;</a:t>
            </a:r>
          </a:p>
          <a:p>
            <a:pPr lvl="1" eaLnBrk="1" hangingPunct="1">
              <a:defRPr/>
            </a:pPr>
            <a:r>
              <a:rPr lang="hr-HR" sz="2600" i="1" dirty="0">
                <a:cs typeface="Calibri" pitchFamily="34" charset="0"/>
              </a:rPr>
              <a:t>do 75% ukupnih troškova pripreme projekata za JLS 2. skupine razvijenosti;</a:t>
            </a:r>
          </a:p>
          <a:p>
            <a:pPr lvl="1" eaLnBrk="1" hangingPunct="1">
              <a:defRPr/>
            </a:pPr>
            <a:r>
              <a:rPr lang="hr-HR" sz="2600" i="1" dirty="0">
                <a:cs typeface="Calibri" pitchFamily="34" charset="0"/>
              </a:rPr>
              <a:t>za prijavitelje koji do sada nisu imali iskustva s pripremom i/ili provedbom EU projekata maksimalni iznos sufinanciranja se povećava za 5%..</a:t>
            </a:r>
          </a:p>
          <a:p>
            <a:pPr eaLnBrk="1" hangingPunct="1">
              <a:defRPr/>
            </a:pPr>
            <a:endParaRPr lang="hr-HR" sz="2800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u="sng" dirty="0" smtClean="0">
                <a:cs typeface="Calibri" pitchFamily="34" charset="0"/>
              </a:rPr>
              <a:t>Partneri u provedbi</a:t>
            </a:r>
            <a:r>
              <a:rPr lang="hr-HR" sz="2800" dirty="0" smtClean="0">
                <a:cs typeface="Calibri" pitchFamily="34" charset="0"/>
              </a:rPr>
              <a:t>: regionalni koordinatori</a:t>
            </a:r>
            <a:endParaRPr lang="vi-VN" sz="2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5819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3</a:t>
            </a:r>
            <a:r>
              <a:rPr lang="hr-HR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. potprogram </a:t>
            </a:r>
            <a:r>
              <a:rPr lang="hr-HR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 </a:t>
            </a:r>
            <a:r>
              <a:rPr lang="pl-PL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Sufinanciranje provedbe projekata financiranih iz fondova </a:t>
            </a:r>
            <a:r>
              <a:rPr lang="pl-PL" sz="26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 </a:t>
            </a:r>
            <a:r>
              <a:rPr lang="pl-PL" sz="26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Europske unije</a:t>
            </a:r>
            <a:endParaRPr lang="hr-HR" sz="26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040313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vi-VN" sz="3400" b="1" u="sng" dirty="0">
                <a:latin typeface="Calibri" pitchFamily="34" charset="0"/>
                <a:cs typeface="Calibri" pitchFamily="34" charset="0"/>
              </a:rPr>
              <a:t>Cilj</a:t>
            </a:r>
            <a:r>
              <a:rPr lang="vi-VN" sz="34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3400" dirty="0" smtClean="0">
                <a:cs typeface="Calibri" pitchFamily="34" charset="0"/>
              </a:rPr>
              <a:t>P</a:t>
            </a:r>
            <a:r>
              <a:rPr lang="vi-VN" sz="3400" dirty="0" smtClean="0">
                <a:latin typeface="Calibri" pitchFamily="34" charset="0"/>
                <a:cs typeface="Calibri" pitchFamily="34" charset="0"/>
              </a:rPr>
              <a:t>omoć </a:t>
            </a:r>
            <a:r>
              <a:rPr lang="vi-VN" sz="3400" dirty="0">
                <a:latin typeface="Calibri" pitchFamily="34" charset="0"/>
                <a:cs typeface="Calibri" pitchFamily="34" charset="0"/>
              </a:rPr>
              <a:t>korisnicima koji imaju problema u sufinanciranju provedbe projekata za koje su im dodijeljena EU sredstva (kroz IPA komponente II., III.C i IV.) u cilju povećanja apsorpcije sredstava koja su na raspolaganju RH u pretpristupnom razdoblju.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vi-VN" sz="3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3400" b="1" u="sng" dirty="0" smtClean="0">
                <a:cs typeface="Calibri" pitchFamily="34" charset="0"/>
              </a:rPr>
              <a:t>Prihvatljivi </a:t>
            </a:r>
            <a:r>
              <a:rPr lang="hr-HR" sz="3400" b="1" u="sng" dirty="0">
                <a:cs typeface="Calibri" pitchFamily="34" charset="0"/>
              </a:rPr>
              <a:t>projekti</a:t>
            </a:r>
            <a:r>
              <a:rPr lang="hr-HR" sz="3400" dirty="0">
                <a:cs typeface="Calibri" pitchFamily="34" charset="0"/>
              </a:rPr>
              <a:t>: </a:t>
            </a:r>
            <a:r>
              <a:rPr lang="hr-HR" sz="3400" dirty="0" smtClean="0">
                <a:cs typeface="Calibri" pitchFamily="34" charset="0"/>
              </a:rPr>
              <a:t>Razvojni </a:t>
            </a:r>
            <a:r>
              <a:rPr lang="hr-HR" sz="3400" dirty="0">
                <a:cs typeface="Calibri" pitchFamily="34" charset="0"/>
              </a:rPr>
              <a:t>projekti kojima su dodijeljena bespovratna sredstava u okviru natječaja koji se financiraju iz IPA programa (</a:t>
            </a:r>
            <a:r>
              <a:rPr lang="hr-HR" sz="3400" dirty="0" smtClean="0">
                <a:cs typeface="Calibri" pitchFamily="34" charset="0"/>
              </a:rPr>
              <a:t>komponente II, IIIC </a:t>
            </a:r>
            <a:r>
              <a:rPr lang="hr-HR" sz="3400" dirty="0">
                <a:cs typeface="Calibri" pitchFamily="34" charset="0"/>
              </a:rPr>
              <a:t>i </a:t>
            </a:r>
            <a:r>
              <a:rPr lang="hr-HR" sz="3400" dirty="0" smtClean="0">
                <a:cs typeface="Calibri" pitchFamily="34" charset="0"/>
              </a:rPr>
              <a:t>IV) </a:t>
            </a:r>
            <a:r>
              <a:rPr lang="hr-HR" sz="3400" dirty="0">
                <a:cs typeface="Calibri" pitchFamily="34" charset="0"/>
              </a:rPr>
              <a:t>te su započeli s provedbom projekta</a:t>
            </a:r>
            <a:r>
              <a:rPr lang="hr-HR" sz="3400" dirty="0" smtClean="0">
                <a:cs typeface="Calibri" pitchFamily="34" charset="0"/>
              </a:rPr>
              <a:t>.</a:t>
            </a:r>
          </a:p>
          <a:p>
            <a:pPr eaLnBrk="1" hangingPunct="1">
              <a:defRPr/>
            </a:pPr>
            <a:endParaRPr lang="hr-HR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b="1" u="sng" dirty="0" smtClean="0">
                <a:cs typeface="Calibri" pitchFamily="34" charset="0"/>
              </a:rPr>
              <a:t>Oblik potpore</a:t>
            </a:r>
            <a:r>
              <a:rPr lang="hr-HR" dirty="0">
                <a:cs typeface="Calibri" pitchFamily="34" charset="0"/>
              </a:rPr>
              <a:t>: </a:t>
            </a:r>
            <a:endParaRPr lang="hr-HR" dirty="0" smtClean="0"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hr-HR" sz="3200" dirty="0" smtClean="0">
                <a:cs typeface="Calibri" pitchFamily="34" charset="0"/>
              </a:rPr>
              <a:t>do </a:t>
            </a:r>
            <a:r>
              <a:rPr lang="hr-HR" sz="3200" dirty="0">
                <a:cs typeface="Calibri" pitchFamily="34" charset="0"/>
              </a:rPr>
              <a:t>85% sredstava nužnih za nacionalno sufinanciranje (koje je korisnik dužan sam osigurati za provedbu projekta</a:t>
            </a:r>
            <a:r>
              <a:rPr lang="hr-HR" sz="3200" dirty="0" smtClean="0">
                <a:cs typeface="Calibri" pitchFamily="34" charset="0"/>
              </a:rPr>
              <a:t>), samo </a:t>
            </a:r>
            <a:r>
              <a:rPr lang="hr-HR" sz="3200" dirty="0">
                <a:cs typeface="Calibri" pitchFamily="34" charset="0"/>
              </a:rPr>
              <a:t>iznimno kompletan iznos sredstava koje korisnik treba osigurati za </a:t>
            </a:r>
            <a:r>
              <a:rPr lang="hr-HR" sz="3200" dirty="0" smtClean="0">
                <a:cs typeface="Calibri" pitchFamily="34" charset="0"/>
              </a:rPr>
              <a:t>sufinanciranje;</a:t>
            </a:r>
          </a:p>
          <a:p>
            <a:pPr lvl="1" eaLnBrk="1" hangingPunct="1">
              <a:defRPr/>
            </a:pPr>
            <a:r>
              <a:rPr lang="hr-HR" sz="3200" dirty="0">
                <a:cs typeface="Calibri" pitchFamily="34" charset="0"/>
              </a:rPr>
              <a:t>na temelju izvršene procjene opravdanosti zahtjeva te ocjene tijeka dosadašnje provedbe </a:t>
            </a:r>
            <a:r>
              <a:rPr lang="hr-HR" sz="3200" dirty="0" smtClean="0">
                <a:cs typeface="Calibri" pitchFamily="34" charset="0"/>
              </a:rPr>
              <a:t>projekta</a:t>
            </a:r>
            <a:r>
              <a:rPr lang="hr-HR" sz="3200" dirty="0">
                <a:cs typeface="Calibri" pitchFamily="34" charset="0"/>
              </a:rPr>
              <a:t> </a:t>
            </a:r>
            <a:r>
              <a:rPr lang="hr-HR" sz="3200" dirty="0" smtClean="0">
                <a:cs typeface="Calibri" pitchFamily="34" charset="0"/>
              </a:rPr>
              <a:t>iz </a:t>
            </a:r>
            <a:r>
              <a:rPr lang="hr-HR" sz="3200" dirty="0">
                <a:cs typeface="Calibri" pitchFamily="34" charset="0"/>
              </a:rPr>
              <a:t>IPA </a:t>
            </a:r>
            <a:r>
              <a:rPr lang="hr-HR" sz="3200" dirty="0" smtClean="0">
                <a:cs typeface="Calibri" pitchFamily="34" charset="0"/>
              </a:rPr>
              <a:t>programa (komponente II, IIIC </a:t>
            </a:r>
            <a:r>
              <a:rPr lang="hr-HR" sz="3200" dirty="0">
                <a:cs typeface="Calibri" pitchFamily="34" charset="0"/>
              </a:rPr>
              <a:t>i </a:t>
            </a:r>
            <a:r>
              <a:rPr lang="hr-HR" sz="3200" dirty="0" smtClean="0">
                <a:cs typeface="Calibri" pitchFamily="34" charset="0"/>
              </a:rPr>
              <a:t>IV).</a:t>
            </a:r>
            <a:endParaRPr lang="hr-HR" sz="3200" dirty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dirty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sz="2400" dirty="0" smtClean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sz="2400" b="1" u="sng" dirty="0">
              <a:cs typeface="Calibri" pitchFamily="34" charset="0"/>
            </a:endParaRPr>
          </a:p>
          <a:p>
            <a:pPr eaLnBrk="1" hangingPunct="1">
              <a:defRPr/>
            </a:pPr>
            <a:endParaRPr lang="hr-HR" sz="2800" dirty="0">
              <a:cs typeface="Calibri" pitchFamily="34" charset="0"/>
            </a:endParaRPr>
          </a:p>
          <a:p>
            <a:pPr eaLnBrk="1" hangingPunct="1">
              <a:defRPr/>
            </a:pPr>
            <a:endParaRPr lang="hr-HR" sz="2800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vi-VN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66&quot;&gt;&lt;/object&gt;&lt;object type=&quot;2&quot; unique_id=&quot;10367&quot;&gt;&lt;object type=&quot;3&quot; unique_id=&quot;10368&quot;&gt;&lt;property id=&quot;20148&quot; value=&quot;5&quot;/&gt;&lt;property id=&quot;20300&quot; value=&quot;Slide 1&quot;/&gt;&lt;property id=&quot;20307&quot; value=&quot;259&quot;/&gt;&lt;/object&gt;&lt;object type=&quot;3&quot; unique_id=&quot;10369&quot;&gt;&lt;property id=&quot;20148&quot; value=&quot;5&quot;/&gt;&lt;property id=&quot;20300&quot; value=&quot;Slide 2&quot;/&gt;&lt;property id=&quot;20307&quot; value=&quot;258&quot;/&gt;&lt;/object&gt;&lt;object type=&quot;3&quot; unique_id=&quot;10370&quot;&gt;&lt;property id=&quot;20148&quot; value=&quot;5&quot;/&gt;&lt;property id=&quot;20300&quot; value=&quot;Slide 3&quot;/&gt;&lt;property id=&quot;20307&quot; value=&quot;256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mrrf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4640</TotalTime>
  <Words>1751</Words>
  <Application>Microsoft Office PowerPoint</Application>
  <PresentationFormat>On-screen Show (4:3)</PresentationFormat>
  <Paragraphs>204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mrrfeu</vt:lpstr>
      <vt:lpstr>Blank</vt:lpstr>
      <vt:lpstr>PowerPoint Presentation</vt:lpstr>
      <vt:lpstr>Program pripreme i provedbe razvojnih projekata prihvatljivih za financiranje iz fondova Europske unije</vt:lpstr>
      <vt:lpstr>Ciljevi Programa</vt:lpstr>
      <vt:lpstr>Potprogrami</vt:lpstr>
      <vt:lpstr>Potprogrami i indikativne financijske alokacije</vt:lpstr>
      <vt:lpstr>1. potprogram - Priprema regionalnih razvojnih projekata</vt:lpstr>
      <vt:lpstr>1. potprogram - Priprema regionalnih razvojnih projekata</vt:lpstr>
      <vt:lpstr>2. potprogram - Priprema lokalnih projekata na potpomognutim područjima</vt:lpstr>
      <vt:lpstr>3. potprogram - Sufinanciranje provedbe projekata financiranih iz fondova  Europske unije</vt:lpstr>
      <vt:lpstr>4. potprogram - Priprema nacionalnih strateških projekata</vt:lpstr>
      <vt:lpstr>5. potprogram - Jačanje ljudskih potencijala na lokalnoj i područnoj  (regionalnoj) razini za učinkovitu pripremu i korištenje fondova EU</vt:lpstr>
      <vt:lpstr>Izdvojene aktivnosti provedene u 2012. godini</vt:lpstr>
      <vt:lpstr>Izdvojene aktivnosti provedene u 2012. godini</vt:lpstr>
      <vt:lpstr>Izdvojene aktivnosti provedene u 2012. godini</vt:lpstr>
      <vt:lpstr>Očekivane nove aktivnosti do kraja 2012. </vt:lpstr>
      <vt:lpstr>Očekivane nove aktivnosti do kraja 2012.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</dc:creator>
  <cp:lastModifiedBy>Jelena Habek</cp:lastModifiedBy>
  <cp:revision>129</cp:revision>
  <cp:lastPrinted>2012-12-05T08:56:22Z</cp:lastPrinted>
  <dcterms:created xsi:type="dcterms:W3CDTF">2012-05-11T13:49:40Z</dcterms:created>
  <dcterms:modified xsi:type="dcterms:W3CDTF">2012-12-10T11:56:09Z</dcterms:modified>
</cp:coreProperties>
</file>